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Arcane Hand" charset="1" panose="00000500000000000000"/>
      <p:regular r:id="rId14"/>
    </p:embeddedFont>
    <p:embeddedFont>
      <p:font typeface="Arimo Bold" charset="1" panose="020B0704020202020204"/>
      <p:regular r:id="rId15"/>
    </p:embeddedFont>
    <p:embeddedFont>
      <p:font typeface="Arimo" charset="1" panose="020B0604020202020204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jpeg" Type="http://schemas.openxmlformats.org/officeDocument/2006/relationships/image"/><Relationship Id="rId6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9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06919" y="1646831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34" r="0" b="-23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38888" r="0" b="-38888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10254" y="7854922"/>
            <a:ext cx="1887474" cy="1887474"/>
            <a:chOff x="0" y="0"/>
            <a:chExt cx="2516632" cy="251663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16632" cy="2516632"/>
            </a:xfrm>
            <a:custGeom>
              <a:avLst/>
              <a:gdLst/>
              <a:ahLst/>
              <a:cxnLst/>
              <a:rect r="r" b="b" t="t" l="l"/>
              <a:pathLst>
                <a:path h="2516632" w="2516632">
                  <a:moveTo>
                    <a:pt x="0" y="0"/>
                  </a:moveTo>
                  <a:lnTo>
                    <a:pt x="2516632" y="0"/>
                  </a:lnTo>
                  <a:lnTo>
                    <a:pt x="2516632" y="2516632"/>
                  </a:lnTo>
                  <a:lnTo>
                    <a:pt x="0" y="25166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3401847" y="2987693"/>
            <a:ext cx="11484305" cy="2155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7"/>
              </a:lnSpc>
            </a:pPr>
            <a:r>
              <a:rPr lang="en-US" sz="13999" spc="278">
                <a:solidFill>
                  <a:srgbClr val="1F1A19"/>
                </a:solidFill>
                <a:latin typeface="Arcane Hand"/>
                <a:ea typeface="Arcane Hand"/>
                <a:cs typeface="Arcane Hand"/>
                <a:sym typeface="Arcane Hand"/>
              </a:rPr>
              <a:t>SUFRA.COM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12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66888" y="1028700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34" r="0" b="-234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9626720" y="-1324985"/>
            <a:ext cx="5459635" cy="6320886"/>
            <a:chOff x="0" y="0"/>
            <a:chExt cx="7279513" cy="842784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279513" cy="8427847"/>
            </a:xfrm>
            <a:custGeom>
              <a:avLst/>
              <a:gdLst/>
              <a:ahLst/>
              <a:cxnLst/>
              <a:rect r="r" b="b" t="t" l="l"/>
              <a:pathLst>
                <a:path h="8427847" w="7279513">
                  <a:moveTo>
                    <a:pt x="0" y="0"/>
                  </a:moveTo>
                  <a:lnTo>
                    <a:pt x="7279513" y="0"/>
                  </a:lnTo>
                  <a:lnTo>
                    <a:pt x="7279513" y="8427847"/>
                  </a:lnTo>
                  <a:lnTo>
                    <a:pt x="0" y="84278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4" t="0" r="-44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523722" y="1307081"/>
            <a:ext cx="3563303" cy="7672768"/>
            <a:chOff x="0" y="0"/>
            <a:chExt cx="4751071" cy="10230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751070" cy="10230358"/>
            </a:xfrm>
            <a:custGeom>
              <a:avLst/>
              <a:gdLst/>
              <a:ahLst/>
              <a:cxnLst/>
              <a:rect r="r" b="b" t="t" l="l"/>
              <a:pathLst>
                <a:path h="10230358" w="4751070">
                  <a:moveTo>
                    <a:pt x="4135247" y="10230358"/>
                  </a:moveTo>
                  <a:lnTo>
                    <a:pt x="624078" y="10230358"/>
                  </a:lnTo>
                  <a:cubicBezTo>
                    <a:pt x="279400" y="10230358"/>
                    <a:pt x="0" y="9950958"/>
                    <a:pt x="0" y="9606407"/>
                  </a:cubicBezTo>
                  <a:lnTo>
                    <a:pt x="0" y="601853"/>
                  </a:lnTo>
                  <a:cubicBezTo>
                    <a:pt x="0" y="269494"/>
                    <a:pt x="269494" y="0"/>
                    <a:pt x="601853" y="0"/>
                  </a:cubicBezTo>
                  <a:lnTo>
                    <a:pt x="4162044" y="0"/>
                  </a:lnTo>
                  <a:cubicBezTo>
                    <a:pt x="4487418" y="0"/>
                    <a:pt x="4751070" y="263652"/>
                    <a:pt x="4751070" y="589026"/>
                  </a:cubicBezTo>
                  <a:lnTo>
                    <a:pt x="4751070" y="9614535"/>
                  </a:lnTo>
                  <a:cubicBezTo>
                    <a:pt x="4751070" y="9954641"/>
                    <a:pt x="4475353" y="10230358"/>
                    <a:pt x="4135247" y="10230358"/>
                  </a:cubicBezTo>
                  <a:close/>
                </a:path>
              </a:pathLst>
            </a:custGeom>
            <a:blipFill>
              <a:blip r:embed="rId5"/>
              <a:stretch>
                <a:fillRect l="-57663" t="0" r="-57663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356533" y="1181676"/>
            <a:ext cx="3908965" cy="7923657"/>
            <a:chOff x="0" y="0"/>
            <a:chExt cx="5211953" cy="1056487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211953" cy="10564876"/>
            </a:xfrm>
            <a:custGeom>
              <a:avLst/>
              <a:gdLst/>
              <a:ahLst/>
              <a:cxnLst/>
              <a:rect r="r" b="b" t="t" l="l"/>
              <a:pathLst>
                <a:path h="10564876" w="5211953">
                  <a:moveTo>
                    <a:pt x="5211953" y="10564876"/>
                  </a:moveTo>
                  <a:lnTo>
                    <a:pt x="0" y="10564876"/>
                  </a:lnTo>
                  <a:lnTo>
                    <a:pt x="0" y="0"/>
                  </a:lnTo>
                  <a:lnTo>
                    <a:pt x="5211953" y="0"/>
                  </a:lnTo>
                  <a:lnTo>
                    <a:pt x="5211953" y="10564876"/>
                  </a:lnTo>
                  <a:close/>
                </a:path>
              </a:pathLst>
            </a:custGeom>
            <a:blipFill>
              <a:blip r:embed="rId6"/>
              <a:stretch>
                <a:fillRect l="-86" t="0" r="-86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4287353" y="5378314"/>
            <a:ext cx="5459635" cy="6320886"/>
            <a:chOff x="0" y="0"/>
            <a:chExt cx="7279513" cy="842784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279513" cy="8427847"/>
            </a:xfrm>
            <a:custGeom>
              <a:avLst/>
              <a:gdLst/>
              <a:ahLst/>
              <a:cxnLst/>
              <a:rect r="r" b="b" t="t" l="l"/>
              <a:pathLst>
                <a:path h="8427847" w="7279513">
                  <a:moveTo>
                    <a:pt x="0" y="0"/>
                  </a:moveTo>
                  <a:lnTo>
                    <a:pt x="7279513" y="0"/>
                  </a:lnTo>
                  <a:lnTo>
                    <a:pt x="7279513" y="8427847"/>
                  </a:lnTo>
                  <a:lnTo>
                    <a:pt x="0" y="84278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4" t="0" r="-44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6124834" y="9258300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34" r="0" b="-234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71864" y="1769222"/>
            <a:ext cx="6628971" cy="245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0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Product or service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67407" y="5972608"/>
            <a:ext cx="8437887" cy="2899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1"/>
              </a:lnSpc>
            </a:pPr>
            <a:r>
              <a:rPr lang="en-US" sz="311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Sufrah.com is a platform that brings together talented chefs in food preparation, allowing them to showcase their products for immediate sale or through pre-ordering. It offers a competitive environment to provide the best service at the most affordable prices.</a:t>
            </a:r>
          </a:p>
        </p:txBody>
      </p:sp>
      <p:sp>
        <p:nvSpPr>
          <p:cNvPr name="TextBox 14" id="14"/>
          <p:cNvSpPr txBox="true"/>
          <p:nvPr/>
        </p:nvSpPr>
        <p:spPr>
          <a:xfrm rot="5400000">
            <a:off x="15644676" y="2135110"/>
            <a:ext cx="2844859" cy="632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1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Sales Presentation | December 2020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12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724974" y="1861328"/>
            <a:ext cx="6943366" cy="168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900"/>
              </a:lnSpc>
            </a:pPr>
            <a:r>
              <a:rPr lang="en-US" sz="9000">
                <a:solidFill>
                  <a:srgbClr val="FFFFFF"/>
                </a:solidFill>
                <a:latin typeface="Arcane Hand"/>
                <a:ea typeface="Arcane Hand"/>
                <a:cs typeface="Arcane Hand"/>
                <a:sym typeface="Arcane Hand"/>
              </a:rPr>
              <a:t>Problem</a:t>
            </a:r>
          </a:p>
        </p:txBody>
      </p:sp>
      <p:grpSp>
        <p:nvGrpSpPr>
          <p:cNvPr name="Group 3" id="3"/>
          <p:cNvGrpSpPr/>
          <p:nvPr/>
        </p:nvGrpSpPr>
        <p:grpSpPr>
          <a:xfrm rot="-3836337">
            <a:off x="-1669219" y="-8139034"/>
            <a:ext cx="12375356" cy="14495335"/>
            <a:chOff x="0" y="0"/>
            <a:chExt cx="16500475" cy="193271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500475" cy="19327113"/>
            </a:xfrm>
            <a:custGeom>
              <a:avLst/>
              <a:gdLst/>
              <a:ahLst/>
              <a:cxnLst/>
              <a:rect r="r" b="b" t="t" l="l"/>
              <a:pathLst>
                <a:path h="19327113" w="16500475">
                  <a:moveTo>
                    <a:pt x="0" y="0"/>
                  </a:moveTo>
                  <a:lnTo>
                    <a:pt x="16500475" y="0"/>
                  </a:lnTo>
                  <a:lnTo>
                    <a:pt x="16500475" y="19327113"/>
                  </a:lnTo>
                  <a:lnTo>
                    <a:pt x="0" y="19327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8" r="0" b="-8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61257" y="8022038"/>
            <a:ext cx="1304735" cy="1236250"/>
            <a:chOff x="0" y="0"/>
            <a:chExt cx="1739646" cy="1648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39646" cy="1648333"/>
            </a:xfrm>
            <a:custGeom>
              <a:avLst/>
              <a:gdLst/>
              <a:ahLst/>
              <a:cxnLst/>
              <a:rect r="r" b="b" t="t" l="l"/>
              <a:pathLst>
                <a:path h="1648333" w="1739646">
                  <a:moveTo>
                    <a:pt x="0" y="0"/>
                  </a:moveTo>
                  <a:lnTo>
                    <a:pt x="1739646" y="0"/>
                  </a:lnTo>
                  <a:lnTo>
                    <a:pt x="1739646" y="1648333"/>
                  </a:lnTo>
                  <a:lnTo>
                    <a:pt x="0" y="1648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37" r="0" b="-37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406125" y="6352898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" r="0" b="-234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36051" y="5848350"/>
            <a:ext cx="3511625" cy="340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Arcane Hand"/>
                <a:ea typeface="Arcane Hand"/>
                <a:cs typeface="Arcane Hand"/>
                <a:sym typeface="Arcane Hand"/>
              </a:rPr>
              <a:t>There is no platform that brings together women working in homemade food products.</a:t>
            </a:r>
          </a:p>
          <a:p>
            <a:pPr algn="l">
              <a:lnSpc>
                <a:spcPts val="36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36051" y="4958460"/>
            <a:ext cx="3511625" cy="716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FFFFFF"/>
                </a:solidFill>
                <a:latin typeface="Arcane Hand"/>
                <a:ea typeface="Arcane Hand"/>
                <a:cs typeface="Arcane Hand"/>
                <a:sym typeface="Arcane Hand"/>
              </a:rPr>
              <a:t>Problem 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44417" y="5001190"/>
            <a:ext cx="3511625" cy="340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Arcane Hand"/>
                <a:ea typeface="Arcane Hand"/>
                <a:cs typeface="Arcane Hand"/>
                <a:sym typeface="Arcane Hand"/>
              </a:rPr>
              <a:t>There is no platform that offers homemade meals for employees, students, or expatriates.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44417" y="4111300"/>
            <a:ext cx="3511625" cy="716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FFFFFF"/>
                </a:solidFill>
                <a:latin typeface="Arcane Hand"/>
                <a:ea typeface="Arcane Hand"/>
                <a:cs typeface="Arcane Hand"/>
                <a:sym typeface="Arcane Hand"/>
              </a:rPr>
              <a:t>Problem 2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7259300" y="3543823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" r="0" b="-234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661742" y="-301900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" r="0" b="-234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846379" cy="10287000"/>
            <a:chOff x="0" y="0"/>
            <a:chExt cx="9128506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2850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28506">
                  <a:moveTo>
                    <a:pt x="0" y="0"/>
                  </a:moveTo>
                  <a:lnTo>
                    <a:pt x="9128506" y="0"/>
                  </a:lnTo>
                  <a:lnTo>
                    <a:pt x="9128506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62660" t="0" r="-6266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2126705">
            <a:off x="15050564" y="-596469"/>
            <a:ext cx="3288316" cy="3144489"/>
            <a:chOff x="0" y="0"/>
            <a:chExt cx="4384421" cy="41926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384421" cy="4192651"/>
            </a:xfrm>
            <a:custGeom>
              <a:avLst/>
              <a:gdLst/>
              <a:ahLst/>
              <a:cxnLst/>
              <a:rect r="r" b="b" t="t" l="l"/>
              <a:pathLst>
                <a:path h="4192651" w="4384421">
                  <a:moveTo>
                    <a:pt x="0" y="0"/>
                  </a:moveTo>
                  <a:lnTo>
                    <a:pt x="4384421" y="0"/>
                  </a:lnTo>
                  <a:lnTo>
                    <a:pt x="4384421" y="4192651"/>
                  </a:lnTo>
                  <a:lnTo>
                    <a:pt x="0" y="4192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7" t="0" r="-27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8016949" y="714375"/>
            <a:ext cx="7000537" cy="168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>
                <a:solidFill>
                  <a:srgbClr val="8D0A75"/>
                </a:solidFill>
                <a:latin typeface="Arcane Hand"/>
                <a:ea typeface="Arcane Hand"/>
                <a:cs typeface="Arcane Hand"/>
                <a:sym typeface="Arcane Hand"/>
              </a:rPr>
              <a:t>Solution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16949" y="2729760"/>
            <a:ext cx="7000537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33123B"/>
                </a:solidFill>
                <a:latin typeface="Arcane Hand"/>
                <a:ea typeface="Arcane Hand"/>
                <a:cs typeface="Arcane Hand"/>
                <a:sym typeface="Arcane Hand"/>
              </a:rPr>
              <a:t>Providing support for women by showcasing their work.</a:t>
            </a:r>
          </a:p>
          <a:p>
            <a:pPr algn="l">
              <a:lnSpc>
                <a:spcPts val="36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016949" y="2110447"/>
            <a:ext cx="7000537" cy="716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8D0A75"/>
                </a:solidFill>
                <a:latin typeface="Arcane Hand"/>
                <a:ea typeface="Arcane Hand"/>
                <a:cs typeface="Arcane Hand"/>
                <a:sym typeface="Arcane Hand"/>
              </a:rPr>
              <a:t>Solution 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016949" y="5432055"/>
            <a:ext cx="7000537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33123B"/>
                </a:solidFill>
                <a:latin typeface="Arcane Hand"/>
                <a:ea typeface="Arcane Hand"/>
                <a:cs typeface="Arcane Hand"/>
                <a:sym typeface="Arcane Hand"/>
              </a:rPr>
              <a:t>Offering a variety of homemade food options.</a:t>
            </a:r>
          </a:p>
          <a:p>
            <a:pPr algn="l">
              <a:lnSpc>
                <a:spcPts val="360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016949" y="4812742"/>
            <a:ext cx="7000537" cy="716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8D0A75"/>
                </a:solidFill>
                <a:latin typeface="Arcane Hand"/>
                <a:ea typeface="Arcane Hand"/>
                <a:cs typeface="Arcane Hand"/>
                <a:sym typeface="Arcane Hand"/>
              </a:rPr>
              <a:t>Solution 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16949" y="8134350"/>
            <a:ext cx="7000537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33123B"/>
                </a:solidFill>
                <a:latin typeface="Arcane Hand"/>
                <a:ea typeface="Arcane Hand"/>
                <a:cs typeface="Arcane Hand"/>
                <a:sym typeface="Arcane Hand"/>
              </a:rPr>
              <a:t>Building trust between the customer and the service provider.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016949" y="7515037"/>
            <a:ext cx="7000537" cy="716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8D0A75"/>
                </a:solidFill>
                <a:latin typeface="Arcane Hand"/>
                <a:ea typeface="Arcane Hand"/>
                <a:cs typeface="Arcane Hand"/>
                <a:sym typeface="Arcane Hand"/>
              </a:rPr>
              <a:t>Solution 3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029584" y="6971028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" r="0" b="-234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340890" y="1028700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234" r="0" b="-234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704691" y="1200150"/>
            <a:ext cx="8554609" cy="119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900"/>
              </a:lnSpc>
            </a:pPr>
            <a:r>
              <a:rPr lang="en-US" sz="9000" b="true">
                <a:solidFill>
                  <a:srgbClr val="8D0A75"/>
                </a:solidFill>
                <a:latin typeface="Arimo Bold"/>
                <a:ea typeface="Arimo Bold"/>
                <a:cs typeface="Arimo Bold"/>
                <a:sym typeface="Arimo Bold"/>
              </a:rPr>
              <a:t>Key features</a:t>
            </a:r>
          </a:p>
        </p:txBody>
      </p:sp>
      <p:grpSp>
        <p:nvGrpSpPr>
          <p:cNvPr name="Group 3" id="3"/>
          <p:cNvGrpSpPr/>
          <p:nvPr/>
        </p:nvGrpSpPr>
        <p:grpSpPr>
          <a:xfrm rot="2126705">
            <a:off x="129745" y="-335115"/>
            <a:ext cx="3288316" cy="3144489"/>
            <a:chOff x="0" y="0"/>
            <a:chExt cx="4384421" cy="41926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84421" cy="4192651"/>
            </a:xfrm>
            <a:custGeom>
              <a:avLst/>
              <a:gdLst/>
              <a:ahLst/>
              <a:cxnLst/>
              <a:rect r="r" b="b" t="t" l="l"/>
              <a:pathLst>
                <a:path h="4192651" w="4384421">
                  <a:moveTo>
                    <a:pt x="0" y="0"/>
                  </a:moveTo>
                  <a:lnTo>
                    <a:pt x="4384421" y="0"/>
                  </a:lnTo>
                  <a:lnTo>
                    <a:pt x="4384421" y="4192651"/>
                  </a:lnTo>
                  <a:lnTo>
                    <a:pt x="0" y="4192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7" t="0" r="-27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61257" y="8022038"/>
            <a:ext cx="1304735" cy="1236250"/>
            <a:chOff x="0" y="0"/>
            <a:chExt cx="1739646" cy="1648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39646" cy="1648333"/>
            </a:xfrm>
            <a:custGeom>
              <a:avLst/>
              <a:gdLst/>
              <a:ahLst/>
              <a:cxnLst/>
              <a:rect r="r" b="b" t="t" l="l"/>
              <a:pathLst>
                <a:path h="1648333" w="1739646">
                  <a:moveTo>
                    <a:pt x="0" y="0"/>
                  </a:moveTo>
                  <a:lnTo>
                    <a:pt x="1739646" y="0"/>
                  </a:lnTo>
                  <a:lnTo>
                    <a:pt x="1739646" y="1648333"/>
                  </a:lnTo>
                  <a:lnTo>
                    <a:pt x="0" y="1648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37" r="0" b="-37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406125" y="6352898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" r="0" b="-23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020768" y="-574486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34" r="0" b="-234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006330" y="6753677"/>
            <a:ext cx="3511625" cy="3692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33123B"/>
                </a:solidFill>
                <a:latin typeface="Arimo"/>
                <a:ea typeface="Arimo"/>
                <a:cs typeface="Arimo"/>
                <a:sym typeface="Arimo"/>
              </a:rPr>
              <a:t>A feature that allows customers to leave feedback after each purchase, whether for the product or the chef.</a:t>
            </a: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3006330" y="5870396"/>
            <a:ext cx="3511625" cy="594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33123B"/>
                </a:solidFill>
                <a:latin typeface="Arimo"/>
                <a:ea typeface="Arimo"/>
                <a:cs typeface="Arimo"/>
                <a:sym typeface="Arimo"/>
              </a:rPr>
              <a:t>Feature 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06330" y="4646172"/>
            <a:ext cx="3511625" cy="953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 b="true">
                <a:solidFill>
                  <a:srgbClr val="8D0A75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48879" y="7845198"/>
            <a:ext cx="351162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33123B"/>
                </a:solidFill>
                <a:latin typeface="Arimo"/>
                <a:ea typeface="Arimo"/>
                <a:cs typeface="Arimo"/>
                <a:sym typeface="Arimo"/>
              </a:rPr>
              <a:t>Fast delivary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948879" y="6961917"/>
            <a:ext cx="3511625" cy="594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33123B"/>
                </a:solidFill>
                <a:latin typeface="Arimo"/>
                <a:ea typeface="Arimo"/>
                <a:cs typeface="Arimo"/>
                <a:sym typeface="Arimo"/>
              </a:rPr>
              <a:t>Feature 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948879" y="5737693"/>
            <a:ext cx="3511625" cy="953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 b="true">
                <a:solidFill>
                  <a:srgbClr val="8D0A75"/>
                </a:solidFill>
                <a:latin typeface="Arimo Bold"/>
                <a:ea typeface="Arimo Bold"/>
                <a:cs typeface="Arimo Bold"/>
                <a:sym typeface="Arimo Bold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889129" y="6608937"/>
            <a:ext cx="3511625" cy="3695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33123B"/>
                </a:solidFill>
                <a:latin typeface="Arimo"/>
                <a:ea typeface="Arimo"/>
                <a:cs typeface="Arimo"/>
                <a:sym typeface="Arimo"/>
              </a:rPr>
              <a:t>A dedicated page for each chef to showcase their work and display their workspace, building trust with customers.</a:t>
            </a: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0889129" y="5725656"/>
            <a:ext cx="3511625" cy="594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33123B"/>
                </a:solidFill>
                <a:latin typeface="Arimo"/>
                <a:ea typeface="Arimo"/>
                <a:cs typeface="Arimo"/>
                <a:sym typeface="Arimo"/>
              </a:rPr>
              <a:t>Feature 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889129" y="4501432"/>
            <a:ext cx="3511625" cy="953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 b="true">
                <a:solidFill>
                  <a:srgbClr val="8D0A75"/>
                </a:solidFill>
                <a:latin typeface="Arimo Bold"/>
                <a:ea typeface="Arimo Bold"/>
                <a:cs typeface="Arimo Bold"/>
                <a:sym typeface="Arimo Bold"/>
              </a:rPr>
              <a:t>03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776375" y="8162129"/>
            <a:ext cx="3511625" cy="957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33123B"/>
                </a:solidFill>
                <a:latin typeface="Arimo"/>
                <a:ea typeface="Arimo"/>
                <a:cs typeface="Arimo"/>
                <a:sym typeface="Arimo"/>
              </a:rPr>
              <a:t>Licensing all food providers.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776375" y="7278848"/>
            <a:ext cx="3511625" cy="594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33123B"/>
                </a:solidFill>
                <a:latin typeface="Arimo"/>
                <a:ea typeface="Arimo"/>
                <a:cs typeface="Arimo"/>
                <a:sym typeface="Arimo"/>
              </a:rPr>
              <a:t>Feature 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776375" y="6054624"/>
            <a:ext cx="3511625" cy="953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 b="true">
                <a:solidFill>
                  <a:srgbClr val="8D0A75"/>
                </a:solidFill>
                <a:latin typeface="Arimo Bold"/>
                <a:ea typeface="Arimo Bold"/>
                <a:cs typeface="Arimo Bold"/>
                <a:sym typeface="Arimo Bold"/>
              </a:rPr>
              <a:t>04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66888" y="1028700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34" r="0" b="-2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00083" y="8538745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34" r="0" b="-234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816765"/>
            <a:ext cx="18288000" cy="8653462"/>
            <a:chOff x="0" y="0"/>
            <a:chExt cx="24384000" cy="115379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1537950"/>
            </a:xfrm>
            <a:custGeom>
              <a:avLst/>
              <a:gdLst/>
              <a:ahLst/>
              <a:cxnLst/>
              <a:rect r="r" b="b" t="t" l="l"/>
              <a:pathLst>
                <a:path h="1153795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1537950"/>
                  </a:lnTo>
                  <a:lnTo>
                    <a:pt x="0" y="11537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2515029" y="1179924"/>
            <a:ext cx="6628971" cy="2156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99"/>
              </a:lnSpc>
            </a:pPr>
            <a:r>
              <a:rPr lang="en-US" sz="7998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How it </a:t>
            </a:r>
          </a:p>
          <a:p>
            <a:pPr algn="l">
              <a:lnSpc>
                <a:spcPts val="8800"/>
              </a:lnSpc>
            </a:pPr>
            <a:r>
              <a:rPr lang="en-US" sz="80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works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499654" y="1389515"/>
            <a:ext cx="7707399" cy="1071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800"/>
              </a:lnSpc>
            </a:pPr>
            <a:r>
              <a:rPr lang="en-US" sz="8000">
                <a:solidFill>
                  <a:srgbClr val="8D0A75"/>
                </a:solidFill>
                <a:latin typeface="Arimo"/>
                <a:ea typeface="Arimo"/>
                <a:cs typeface="Arimo"/>
                <a:sym typeface="Arimo"/>
              </a:rPr>
              <a:t>Phases</a:t>
            </a:r>
          </a:p>
        </p:txBody>
      </p:sp>
      <p:grpSp>
        <p:nvGrpSpPr>
          <p:cNvPr name="Group 3" id="3"/>
          <p:cNvGrpSpPr/>
          <p:nvPr/>
        </p:nvGrpSpPr>
        <p:grpSpPr>
          <a:xfrm rot="2126705">
            <a:off x="129745" y="-325590"/>
            <a:ext cx="3288316" cy="3144489"/>
            <a:chOff x="0" y="0"/>
            <a:chExt cx="4384421" cy="41926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84421" cy="4192651"/>
            </a:xfrm>
            <a:custGeom>
              <a:avLst/>
              <a:gdLst/>
              <a:ahLst/>
              <a:cxnLst/>
              <a:rect r="r" b="b" t="t" l="l"/>
              <a:pathLst>
                <a:path h="4192651" w="4384421">
                  <a:moveTo>
                    <a:pt x="0" y="0"/>
                  </a:moveTo>
                  <a:lnTo>
                    <a:pt x="4384421" y="0"/>
                  </a:lnTo>
                  <a:lnTo>
                    <a:pt x="4384421" y="4192651"/>
                  </a:lnTo>
                  <a:lnTo>
                    <a:pt x="0" y="4192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7" t="0" r="-27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5592268" y="-660211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34" r="0" b="-23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56746" y="5438775"/>
            <a:ext cx="4335523" cy="1745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44"/>
              </a:lnSpc>
            </a:pPr>
            <a:r>
              <a:rPr lang="en-US" sz="3703">
                <a:solidFill>
                  <a:srgbClr val="33123B"/>
                </a:solidFill>
                <a:latin typeface="Arimo"/>
                <a:ea typeface="Arimo"/>
                <a:cs typeface="Arimo"/>
                <a:sym typeface="Arimo"/>
              </a:rPr>
              <a:t>Building an initial website to implement the idea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56746" y="4201816"/>
            <a:ext cx="4335523" cy="1138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05"/>
              </a:lnSpc>
            </a:pPr>
            <a:r>
              <a:rPr lang="en-US" sz="8641" b="true">
                <a:solidFill>
                  <a:srgbClr val="8D0A75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440297" y="5717681"/>
            <a:ext cx="5407407" cy="2948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849">
                <a:solidFill>
                  <a:srgbClr val="33123B"/>
                </a:solidFill>
                <a:latin typeface="Arimo"/>
                <a:ea typeface="Arimo"/>
                <a:cs typeface="Arimo"/>
                <a:sym typeface="Arimo"/>
              </a:rPr>
              <a:t>Working on marketing the website and attracting as many service providers and customers as possible.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40297" y="4809251"/>
            <a:ext cx="3511625" cy="937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 b="true">
                <a:solidFill>
                  <a:srgbClr val="8D0A75"/>
                </a:solidFill>
                <a:latin typeface="Arimo Bold"/>
                <a:ea typeface="Arimo Bold"/>
                <a:cs typeface="Arimo Bold"/>
                <a:sym typeface="Arimo Bold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695428" y="6302218"/>
            <a:ext cx="5486685" cy="240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7"/>
              </a:lnSpc>
            </a:pPr>
            <a:r>
              <a:rPr lang="en-US" sz="3906">
                <a:solidFill>
                  <a:srgbClr val="33123B"/>
                </a:solidFill>
                <a:latin typeface="Arimo"/>
                <a:ea typeface="Arimo"/>
                <a:cs typeface="Arimo"/>
                <a:sym typeface="Arimo"/>
              </a:rPr>
              <a:t>Developing the website to enable chefs to easily list their products and have orders reach them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695428" y="5339828"/>
            <a:ext cx="3511625" cy="937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 b="true">
                <a:solidFill>
                  <a:srgbClr val="8D0A75"/>
                </a:solidFill>
                <a:latin typeface="Arimo Bold"/>
                <a:ea typeface="Arimo Bold"/>
                <a:cs typeface="Arimo Bold"/>
                <a:sym typeface="Arimo Bold"/>
              </a:rPr>
              <a:t>03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12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66888" y="1028700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34" r="0" b="-23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15029" y="1200150"/>
            <a:ext cx="6383422" cy="119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Contact us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897249" y="8231611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34" r="0" b="-234"/>
            </a:stretch>
          </a:blipFill>
        </p:spPr>
      </p:sp>
      <p:grpSp>
        <p:nvGrpSpPr>
          <p:cNvPr name="Group 5" id="5"/>
          <p:cNvGrpSpPr/>
          <p:nvPr/>
        </p:nvGrpSpPr>
        <p:grpSpPr>
          <a:xfrm rot="6109722">
            <a:off x="-1332061" y="4856918"/>
            <a:ext cx="6576822" cy="7614190"/>
            <a:chOff x="0" y="0"/>
            <a:chExt cx="8769096" cy="101522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769096" cy="10152253"/>
            </a:xfrm>
            <a:custGeom>
              <a:avLst/>
              <a:gdLst/>
              <a:ahLst/>
              <a:cxnLst/>
              <a:rect r="r" b="b" t="t" l="l"/>
              <a:pathLst>
                <a:path h="10152253" w="8769096">
                  <a:moveTo>
                    <a:pt x="0" y="0"/>
                  </a:moveTo>
                  <a:lnTo>
                    <a:pt x="8769096" y="0"/>
                  </a:lnTo>
                  <a:lnTo>
                    <a:pt x="8769096" y="10152253"/>
                  </a:lnTo>
                  <a:lnTo>
                    <a:pt x="0" y="101522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3" t="0" r="-43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2126705">
            <a:off x="14707664" y="-577419"/>
            <a:ext cx="3288316" cy="3144489"/>
            <a:chOff x="0" y="0"/>
            <a:chExt cx="4384421" cy="419265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384421" cy="4192651"/>
            </a:xfrm>
            <a:custGeom>
              <a:avLst/>
              <a:gdLst/>
              <a:ahLst/>
              <a:cxnLst/>
              <a:rect r="r" b="b" t="t" l="l"/>
              <a:pathLst>
                <a:path h="4192651" w="4384421">
                  <a:moveTo>
                    <a:pt x="0" y="0"/>
                  </a:moveTo>
                  <a:lnTo>
                    <a:pt x="4384421" y="0"/>
                  </a:lnTo>
                  <a:lnTo>
                    <a:pt x="4384421" y="4192651"/>
                  </a:lnTo>
                  <a:lnTo>
                    <a:pt x="0" y="4192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7" t="0" r="-27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9500484" y="8757103"/>
            <a:ext cx="7758816" cy="501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0789236132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00484" y="8058805"/>
            <a:ext cx="7758816" cy="594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Phone Number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00484" y="6900492"/>
            <a:ext cx="7758816" cy="501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Nourothman. 944@gmail.com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00484" y="6202192"/>
            <a:ext cx="7758816" cy="594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Email Address</a:t>
            </a:r>
          </a:p>
        </p:txBody>
      </p:sp>
      <p:sp>
        <p:nvSpPr>
          <p:cNvPr name="TextBox 13" id="13"/>
          <p:cNvSpPr txBox="true"/>
          <p:nvPr/>
        </p:nvSpPr>
        <p:spPr>
          <a:xfrm rot="-5400000">
            <a:off x="-239558" y="7519849"/>
            <a:ext cx="2844859" cy="632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1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Sales Presentation | December 2020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DAGUAVQ24uU</dc:identifier>
  <dcterms:modified xsi:type="dcterms:W3CDTF">2011-08-01T06:04:30Z</dcterms:modified>
  <cp:revision>1</cp:revision>
  <dc:title>Presentations are tools that can be used as demonstrations..pptx_20241019_115745_0000.pptx</dc:title>
</cp:coreProperties>
</file>